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yllon Westra" initials="DW" lastIdx="1" clrIdx="0">
    <p:extLst>
      <p:ext uri="{19B8F6BF-5375-455C-9EA6-DF929625EA0E}">
        <p15:presenceInfo xmlns:p15="http://schemas.microsoft.com/office/powerpoint/2012/main" userId="S-1-5-21-918217983-2600327690-3192823417-17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29T14:01:22.763" idx="1">
    <p:pos x="10" y="10"/>
    <p:text/>
    <p:extLst>
      <p:ext uri="{C676402C-5697-4E1C-873F-D02D1690AC5C}">
        <p15:threadingInfo xmlns:p15="http://schemas.microsoft.com/office/powerpoint/2012/main" timeZoneBias="-6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17688-994B-4A39-BEE7-FC6DD9825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5F46A-2C10-492C-B1B4-3302342EF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A7C26-1C33-4431-84E5-2AA61ADF9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FA34C-8953-43D2-A14D-8C5AFCCEF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1D12A-011A-4630-B285-BD9BD5BF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29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89CA6-4CF5-47F8-BB38-49FC128EA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E1081-E042-4166-8AF6-41B7EB66F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72FC6-DFC2-4E70-8EEF-D448216F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BD8AA-C477-411C-9D31-1799C008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2A47F-5913-4A95-8C81-4185C2A5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912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105C7-A449-43D9-921C-879B32174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58FD0B-41F1-405C-BFD3-C6A80ED40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79202-73E7-4DB6-8AEB-E1E3B520E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5B368-6DB2-4D14-AD97-7BB3E113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C021D-926C-4E14-A98D-AC419BE21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49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1EC7-E634-4C12-8E29-3EB56410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428AC-03FA-43CA-A40A-BEC4E2291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543AF-5420-42AC-92DB-A02FBD20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219D0-F66D-404C-8C36-574524D2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CC825-5862-4892-9978-75544A8A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648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9F83D-3619-49FF-B0C4-07FC0DA10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95EA6-FA58-4840-83AD-E0F183BBC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22C48-E14B-4271-BDBD-E6DF3542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DC81A-2CC7-4080-A1E6-01AD68C9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44DE2-4A65-4AF8-9A45-96E5F43AE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76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C300-D9F9-47B1-98E7-CF395C87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83945-1649-4398-9A16-E6AF03013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B9FC1-4CE7-4273-8EE9-231481B11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7A3D3-056B-4214-B0C6-4BA700331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A8ADC-527B-4AF9-BD73-25F88E17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412B9-3155-4BE2-8283-628BF4274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131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7566B-F198-4065-86EC-D98D62BBA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47DCE-4EB1-441C-ABF5-15A3DA3CB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B0C144-C655-4308-BB21-A04D3A2C4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B3C4D-CBFE-4292-826A-B5B69B60D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AE9BC-01F0-4E35-9E78-5D937094A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B41E06-DB63-42E5-8883-E83712EFA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6A276C-DE7E-4903-BA13-547C8AE3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C30593-10E9-4D41-8B79-C0AEBE1B0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797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321D6-1615-4DB3-8B54-17A96646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724DE-2D62-4B83-B7D8-ED563109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9A3E66-69E1-4F6A-858B-D59A1AD02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81E42-8F8C-405F-BE55-A05FB4341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671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0F4EA-50BF-42B5-9AAA-9AD11D8D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A6327-6932-40D9-B3BC-BC5309AD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67B5A-821F-4B92-A89C-6596AF95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827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BE027-44D4-4D3A-ADE5-A61EFABB7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05E72-A7D9-4833-ACD2-7308087AC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8CBAA-88C4-4C27-8036-F5E7BC2BF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260EE-A10D-4312-9077-BA79DF89F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85DF3B-6A0B-4C5A-AD52-45EA69D4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3A2E9-F6C1-492F-900A-635CF8CBF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8066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B4300-14BC-4CF3-8D20-3BFA216EA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A1FD80-37AC-4146-ADFD-D0DA34122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63275-3137-4AE1-A5C5-333721404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2A0A0-6489-4F3D-AE80-F3F762A9D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90963-E381-4561-B546-8589B5E8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194AE-5CAA-4452-A87E-78ABEADD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440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727AA5-1B8E-49BE-B183-D5626490D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E4491-CC81-476E-8758-32701C018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18E92-B0B2-4194-9583-47F11D4D8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E5BF4-E4F9-4849-A661-E992807E0C2D}" type="datetimeFigureOut">
              <a:rPr lang="en-AU" smtClean="0"/>
              <a:t>1/10/2020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0559B-D3A9-45F7-B820-BD4547542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8DFCB-4FDB-4B3B-A654-B9276A93E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EE704-D0E9-4434-8723-5B5A823F1ED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382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EBB5072-D6C7-42AA-8DC1-5D6B6720EBC6}"/>
              </a:ext>
            </a:extLst>
          </p:cNvPr>
          <p:cNvSpPr/>
          <p:nvPr/>
        </p:nvSpPr>
        <p:spPr>
          <a:xfrm>
            <a:off x="4892180" y="142614"/>
            <a:ext cx="2407640" cy="58722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solidFill>
                  <a:schemeClr val="tx1"/>
                </a:solidFill>
              </a:rPr>
              <a:t>NEW PST EMPLOYEE</a:t>
            </a: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WITH CAR LICENCE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CDA05A3-8137-4BA2-B3E5-9BA1472A94D9}"/>
              </a:ext>
            </a:extLst>
          </p:cNvPr>
          <p:cNvSpPr/>
          <p:nvPr/>
        </p:nvSpPr>
        <p:spPr>
          <a:xfrm>
            <a:off x="4260522" y="946564"/>
            <a:ext cx="3670955" cy="7581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TRAINING WEEK</a:t>
            </a:r>
          </a:p>
          <a:p>
            <a:pPr marL="171450" indent="-171450" algn="ctr">
              <a:buFontTx/>
              <a:buChar char="-"/>
            </a:pPr>
            <a:r>
              <a:rPr lang="en-AU" sz="1100" dirty="0">
                <a:solidFill>
                  <a:schemeClr val="tx1"/>
                </a:solidFill>
              </a:rPr>
              <a:t>1 Induction day</a:t>
            </a:r>
          </a:p>
          <a:p>
            <a:pPr marL="171450" indent="-171450" algn="ctr">
              <a:buFontTx/>
              <a:buChar char="-"/>
            </a:pPr>
            <a:r>
              <a:rPr lang="en-AU" sz="1100" dirty="0">
                <a:solidFill>
                  <a:schemeClr val="tx1"/>
                </a:solidFill>
              </a:rPr>
              <a:t>3 days training in van/general cartage</a:t>
            </a:r>
          </a:p>
          <a:p>
            <a:pPr marL="171450" indent="-171450" algn="ctr">
              <a:buFontTx/>
              <a:buChar char="-"/>
            </a:pPr>
            <a:r>
              <a:rPr lang="en-AU" sz="1100" dirty="0">
                <a:solidFill>
                  <a:schemeClr val="tx1"/>
                </a:solidFill>
              </a:rPr>
              <a:t>2 training days as jockey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7B9920-6FD9-4728-B918-61E1A099252C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6096000" y="729842"/>
            <a:ext cx="0" cy="216722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6C98105-1992-41EB-B5FE-E38C12460C7F}"/>
              </a:ext>
            </a:extLst>
          </p:cNvPr>
          <p:cNvSpPr/>
          <p:nvPr/>
        </p:nvSpPr>
        <p:spPr>
          <a:xfrm>
            <a:off x="5015218" y="1921423"/>
            <a:ext cx="2161562" cy="50334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3 MONTHS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 to be completed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CA6C617-CEE3-4522-BC96-32341C94517D}"/>
              </a:ext>
            </a:extLst>
          </p:cNvPr>
          <p:cNvSpPr/>
          <p:nvPr/>
        </p:nvSpPr>
        <p:spPr>
          <a:xfrm>
            <a:off x="7843705" y="2486884"/>
            <a:ext cx="3850547" cy="136328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REVIEW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Position will be assessed as to whether more training is required 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	Possibility to stays in same position for further 2 months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	If negative review had again after additional 2 months – Position needs to be reviewed/terminated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2E91943-AF1B-438A-8ED6-2509AFEFB5A2}"/>
              </a:ext>
            </a:extLst>
          </p:cNvPr>
          <p:cNvSpPr/>
          <p:nvPr/>
        </p:nvSpPr>
        <p:spPr>
          <a:xfrm>
            <a:off x="1908751" y="2579046"/>
            <a:ext cx="3392974" cy="113251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REVIEW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AU" sz="1100" dirty="0">
                <a:solidFill>
                  <a:schemeClr val="tx1"/>
                </a:solidFill>
                <a:latin typeface="Calibri" panose="020F0502020204030204"/>
              </a:rPr>
              <a:t>After determining employees desired department (relocations or route) further training is completed in a more focused manner 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 toward truck license upgrade paid for by PST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AF74C6B-7D1E-420F-8261-CB3438B6B6BE}"/>
              </a:ext>
            </a:extLst>
          </p:cNvPr>
          <p:cNvCxnSpPr>
            <a:cxnSpLocks/>
            <a:stCxn id="12" idx="2"/>
            <a:endCxn id="17" idx="0"/>
          </p:cNvCxnSpPr>
          <p:nvPr/>
        </p:nvCxnSpPr>
        <p:spPr>
          <a:xfrm flipH="1">
            <a:off x="6095999" y="1704701"/>
            <a:ext cx="1" cy="216722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F48CE75-D6D8-4AE0-87AB-F985BDB06352}"/>
              </a:ext>
            </a:extLst>
          </p:cNvPr>
          <p:cNvCxnSpPr>
            <a:cxnSpLocks/>
            <a:stCxn id="17" idx="1"/>
            <a:endCxn id="19" idx="0"/>
          </p:cNvCxnSpPr>
          <p:nvPr/>
        </p:nvCxnSpPr>
        <p:spPr>
          <a:xfrm flipH="1">
            <a:off x="3605238" y="2173097"/>
            <a:ext cx="1409980" cy="405949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CAB1082-7982-4AF9-9127-FB93F20D5A50}"/>
              </a:ext>
            </a:extLst>
          </p:cNvPr>
          <p:cNvCxnSpPr>
            <a:cxnSpLocks/>
            <a:stCxn id="17" idx="3"/>
            <a:endCxn id="18" idx="0"/>
          </p:cNvCxnSpPr>
          <p:nvPr/>
        </p:nvCxnSpPr>
        <p:spPr>
          <a:xfrm>
            <a:off x="7176780" y="2173097"/>
            <a:ext cx="2592199" cy="313787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265DB62-E431-4435-BC63-74338E64BDC4}"/>
              </a:ext>
            </a:extLst>
          </p:cNvPr>
          <p:cNvCxnSpPr>
            <a:cxnSpLocks/>
            <a:stCxn id="18" idx="1"/>
            <a:endCxn id="19" idx="3"/>
          </p:cNvCxnSpPr>
          <p:nvPr/>
        </p:nvCxnSpPr>
        <p:spPr>
          <a:xfrm flipH="1" flipV="1">
            <a:off x="5301725" y="3145303"/>
            <a:ext cx="2541980" cy="23225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C09EA01-C924-43D4-9B77-AA26BC3F13B7}"/>
              </a:ext>
            </a:extLst>
          </p:cNvPr>
          <p:cNvSpPr/>
          <p:nvPr/>
        </p:nvSpPr>
        <p:spPr>
          <a:xfrm>
            <a:off x="973123" y="4432092"/>
            <a:ext cx="4404103" cy="17671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MONTHS POST LICENSE UP GRADE – GC/ROUTE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 up review and PT or FT offer but on the table if below criteria is met;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OH&amp;S or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breaches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“at fault” accidents and damages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Efficient and confident enough to complete desired routes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5C4E127-DF8F-4304-81A6-9E5272B0AACC}"/>
              </a:ext>
            </a:extLst>
          </p:cNvPr>
          <p:cNvSpPr/>
          <p:nvPr/>
        </p:nvSpPr>
        <p:spPr>
          <a:xfrm>
            <a:off x="6526215" y="4432092"/>
            <a:ext cx="4688408" cy="176717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MONTHS POST LICENSE UP GRADE – RELOCATIONS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 up review and PT or FT offer but on the table if below criteria is met;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OH&amp;S or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breaches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“at fault” accidents and damages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Reliable, efficient and confident enough to complete desired routes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81F92C3-64FB-45C8-A27C-25E1ADF7505D}"/>
              </a:ext>
            </a:extLst>
          </p:cNvPr>
          <p:cNvCxnSpPr>
            <a:cxnSpLocks/>
            <a:stCxn id="19" idx="2"/>
            <a:endCxn id="28" idx="0"/>
          </p:cNvCxnSpPr>
          <p:nvPr/>
        </p:nvCxnSpPr>
        <p:spPr>
          <a:xfrm flipH="1">
            <a:off x="3175175" y="3711560"/>
            <a:ext cx="430063" cy="720532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EB9998F-02D3-42A8-AFF0-CA1340E73692}"/>
              </a:ext>
            </a:extLst>
          </p:cNvPr>
          <p:cNvCxnSpPr>
            <a:cxnSpLocks/>
            <a:stCxn id="19" idx="2"/>
            <a:endCxn id="29" idx="0"/>
          </p:cNvCxnSpPr>
          <p:nvPr/>
        </p:nvCxnSpPr>
        <p:spPr>
          <a:xfrm>
            <a:off x="3605238" y="3711560"/>
            <a:ext cx="5265181" cy="720532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108" descr="A picture containing drawing&#10;&#10;Description automatically generated">
            <a:extLst>
              <a:ext uri="{FF2B5EF4-FFF2-40B4-BE49-F238E27FC236}">
                <a16:creationId xmlns:a16="http://schemas.microsoft.com/office/drawing/2014/main" id="{91CABCE2-D0AC-4201-9E52-CF48E418D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618" y="156559"/>
            <a:ext cx="1911927" cy="1363287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D7F4B9B4-9307-4190-A85C-83FCC4268B73}"/>
              </a:ext>
            </a:extLst>
          </p:cNvPr>
          <p:cNvSpPr txBox="1"/>
          <p:nvPr/>
        </p:nvSpPr>
        <p:spPr>
          <a:xfrm>
            <a:off x="146957" y="209586"/>
            <a:ext cx="4105385" cy="70788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n-AU" sz="2000" dirty="0">
                <a:latin typeface="Arial Rounded MT Bold" panose="020F0704030504030204" pitchFamily="34" charset="0"/>
                <a:ea typeface="Segoe UI Black" panose="020B0A02040204020203" pitchFamily="34" charset="0"/>
              </a:rPr>
              <a:t>PETER SADLER TRANSPORT’S ROADMAP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69268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EBB5072-D6C7-42AA-8DC1-5D6B6720EBC6}"/>
              </a:ext>
            </a:extLst>
          </p:cNvPr>
          <p:cNvSpPr/>
          <p:nvPr/>
        </p:nvSpPr>
        <p:spPr>
          <a:xfrm>
            <a:off x="4892180" y="142614"/>
            <a:ext cx="2407640" cy="58722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PST EMPLOYEE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 MR/HR LICENSE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CDA05A3-8137-4BA2-B3E5-9BA1472A94D9}"/>
              </a:ext>
            </a:extLst>
          </p:cNvPr>
          <p:cNvSpPr/>
          <p:nvPr/>
        </p:nvSpPr>
        <p:spPr>
          <a:xfrm>
            <a:off x="4260522" y="946564"/>
            <a:ext cx="3670955" cy="7581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WEEK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Induction day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days training in van/general cartage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training days as jockey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7B9920-6FD9-4728-B918-61E1A099252C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6096000" y="729842"/>
            <a:ext cx="0" cy="216722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2E91943-AF1B-438A-8ED6-2509AFEFB5A2}"/>
              </a:ext>
            </a:extLst>
          </p:cNvPr>
          <p:cNvSpPr/>
          <p:nvPr/>
        </p:nvSpPr>
        <p:spPr>
          <a:xfrm>
            <a:off x="1015315" y="3589306"/>
            <a:ext cx="3392974" cy="113251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REVIEW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determining employees desired department (relocations or route) further training is completed in a more focused manner 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 toward truck license upgrade paid for by PST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CAB1082-7982-4AF9-9127-FB93F20D5A50}"/>
              </a:ext>
            </a:extLst>
          </p:cNvPr>
          <p:cNvCxnSpPr>
            <a:cxnSpLocks/>
            <a:endCxn id="2" idx="1"/>
          </p:cNvCxnSpPr>
          <p:nvPr/>
        </p:nvCxnSpPr>
        <p:spPr>
          <a:xfrm>
            <a:off x="7500557" y="3131407"/>
            <a:ext cx="697891" cy="845877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C09EA01-C924-43D4-9B77-AA26BC3F13B7}"/>
              </a:ext>
            </a:extLst>
          </p:cNvPr>
          <p:cNvSpPr/>
          <p:nvPr/>
        </p:nvSpPr>
        <p:spPr>
          <a:xfrm>
            <a:off x="826930" y="5381531"/>
            <a:ext cx="4441356" cy="134489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MONTHS POST INITIAL TRAINING MONTH– GC/ROUTE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 up review and PT or FT offer but on the table if below criteria is met;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OH&amp;S or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breaches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“at fault” accidents and damages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Efficient and confident enough to complete desired routes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5C4E127-DF8F-4304-81A6-9E5272B0AACC}"/>
              </a:ext>
            </a:extLst>
          </p:cNvPr>
          <p:cNvSpPr/>
          <p:nvPr/>
        </p:nvSpPr>
        <p:spPr>
          <a:xfrm>
            <a:off x="6964773" y="5036507"/>
            <a:ext cx="4620423" cy="156510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MONTHS POST INITIAL TRAINING MONTH – RELOCATIONS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 up review and PT or FT offer but on the table if below criteria is met;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OH&amp;S or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breaches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Zero “at fault” accidents and damages in this period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• Efficient and confident in completing house and apartments moves of all sizes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81F92C3-64FB-45C8-A27C-25E1ADF7505D}"/>
              </a:ext>
            </a:extLst>
          </p:cNvPr>
          <p:cNvCxnSpPr>
            <a:cxnSpLocks/>
            <a:stCxn id="155" idx="1"/>
            <a:endCxn id="19" idx="0"/>
          </p:cNvCxnSpPr>
          <p:nvPr/>
        </p:nvCxnSpPr>
        <p:spPr>
          <a:xfrm flipH="1">
            <a:off x="2711802" y="3139710"/>
            <a:ext cx="1997192" cy="449596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108" descr="A picture containing drawing&#10;&#10;Description automatically generated">
            <a:extLst>
              <a:ext uri="{FF2B5EF4-FFF2-40B4-BE49-F238E27FC236}">
                <a16:creationId xmlns:a16="http://schemas.microsoft.com/office/drawing/2014/main" id="{91CABCE2-D0AC-4201-9E52-CF48E418D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618" y="156559"/>
            <a:ext cx="1911927" cy="1363287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D7F4B9B4-9307-4190-A85C-83FCC4268B73}"/>
              </a:ext>
            </a:extLst>
          </p:cNvPr>
          <p:cNvSpPr txBox="1"/>
          <p:nvPr/>
        </p:nvSpPr>
        <p:spPr>
          <a:xfrm>
            <a:off x="146957" y="209586"/>
            <a:ext cx="4105385" cy="70788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Segoe UI Black" panose="020B0A02040204020203" pitchFamily="34" charset="0"/>
                <a:cs typeface="+mn-cs"/>
              </a:rPr>
              <a:t>PETER SADLER TRANSPORT’S ROADMAP 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7D29CCBA-D3D3-426F-8602-F486F70153E9}"/>
              </a:ext>
            </a:extLst>
          </p:cNvPr>
          <p:cNvSpPr/>
          <p:nvPr/>
        </p:nvSpPr>
        <p:spPr>
          <a:xfrm>
            <a:off x="4348295" y="1847190"/>
            <a:ext cx="3512962" cy="84374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FIRST MONTH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6plt/Box Van work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Micro’s Route, box van moves, smaller Schweppes route, easier 51’s, HNC Regional</a:t>
            </a: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E994EC29-A8FE-4D12-B61A-E1F142475168}"/>
              </a:ext>
            </a:extLst>
          </p:cNvPr>
          <p:cNvCxnSpPr>
            <a:cxnSpLocks/>
            <a:endCxn id="140" idx="0"/>
          </p:cNvCxnSpPr>
          <p:nvPr/>
        </p:nvCxnSpPr>
        <p:spPr>
          <a:xfrm>
            <a:off x="6094130" y="1702127"/>
            <a:ext cx="10646" cy="145063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6E160157-6B67-4103-B905-AF30ECC1AE31}"/>
              </a:ext>
            </a:extLst>
          </p:cNvPr>
          <p:cNvSpPr/>
          <p:nvPr/>
        </p:nvSpPr>
        <p:spPr>
          <a:xfrm>
            <a:off x="4708994" y="2928773"/>
            <a:ext cx="2791563" cy="42187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SECOND MONTH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Review to be completed</a:t>
            </a:r>
          </a:p>
        </p:txBody>
      </p: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C4BC038F-D2E4-4F23-B71B-EED82132ECEA}"/>
              </a:ext>
            </a:extLst>
          </p:cNvPr>
          <p:cNvCxnSpPr>
            <a:stCxn id="140" idx="2"/>
            <a:endCxn id="155" idx="0"/>
          </p:cNvCxnSpPr>
          <p:nvPr/>
        </p:nvCxnSpPr>
        <p:spPr>
          <a:xfrm>
            <a:off x="6104776" y="2690935"/>
            <a:ext cx="0" cy="237838"/>
          </a:xfrm>
          <a:prstGeom prst="straightConnector1">
            <a:avLst/>
          </a:prstGeom>
          <a:ln w="1905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4A232D00-E701-4E5B-897D-82A221019414}"/>
              </a:ext>
            </a:extLst>
          </p:cNvPr>
          <p:cNvCxnSpPr>
            <a:cxnSpLocks/>
            <a:stCxn id="2" idx="1"/>
            <a:endCxn id="19" idx="3"/>
          </p:cNvCxnSpPr>
          <p:nvPr/>
        </p:nvCxnSpPr>
        <p:spPr>
          <a:xfrm flipH="1">
            <a:off x="4408289" y="3977284"/>
            <a:ext cx="3790159" cy="178279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56A0CC03-9FE6-44FE-BF6F-699308FA71C6}"/>
              </a:ext>
            </a:extLst>
          </p:cNvPr>
          <p:cNvCxnSpPr>
            <a:cxnSpLocks/>
            <a:stCxn id="19" idx="2"/>
            <a:endCxn id="29" idx="1"/>
          </p:cNvCxnSpPr>
          <p:nvPr/>
        </p:nvCxnSpPr>
        <p:spPr>
          <a:xfrm>
            <a:off x="2711802" y="4721820"/>
            <a:ext cx="4252971" cy="1097238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5254EA4-6E9B-4E9F-8B80-3AC79946E0C9}"/>
              </a:ext>
            </a:extLst>
          </p:cNvPr>
          <p:cNvCxnSpPr>
            <a:cxnSpLocks/>
            <a:stCxn id="19" idx="2"/>
            <a:endCxn id="28" idx="0"/>
          </p:cNvCxnSpPr>
          <p:nvPr/>
        </p:nvCxnSpPr>
        <p:spPr>
          <a:xfrm>
            <a:off x="2711802" y="4721820"/>
            <a:ext cx="335806" cy="659711"/>
          </a:xfrm>
          <a:prstGeom prst="straightConnector1">
            <a:avLst/>
          </a:prstGeom>
          <a:ln w="381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79E9865-BCCA-4D9A-B9B0-F0CE139AAD43}"/>
              </a:ext>
            </a:extLst>
          </p:cNvPr>
          <p:cNvSpPr/>
          <p:nvPr/>
        </p:nvSpPr>
        <p:spPr>
          <a:xfrm>
            <a:off x="8198448" y="3232748"/>
            <a:ext cx="3850547" cy="148907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REVIEW</a:t>
            </a:r>
          </a:p>
          <a:p>
            <a:pPr marL="1714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	Position will be assessed as to whether more training is required 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	Possibility to stays in same position for further 2 months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	If negative review had again after additional 2 months – Position needs to be reviewed/terminated</a:t>
            </a:r>
          </a:p>
        </p:txBody>
      </p:sp>
    </p:spTree>
    <p:extLst>
      <p:ext uri="{BB962C8B-B14F-4D97-AF65-F5344CB8AC3E}">
        <p14:creationId xmlns:p14="http://schemas.microsoft.com/office/powerpoint/2010/main" val="1105790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491</Words>
  <Application>Microsoft Office PowerPoint</Application>
  <PresentationFormat>Widescreen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Courier New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Dyllon Westra</dc:creator>
  <cp:lastModifiedBy>Dyllon Westra</cp:lastModifiedBy>
  <cp:revision>11</cp:revision>
  <dcterms:created xsi:type="dcterms:W3CDTF">2020-09-25T23:00:28Z</dcterms:created>
  <dcterms:modified xsi:type="dcterms:W3CDTF">2020-09-30T21:45:34Z</dcterms:modified>
</cp:coreProperties>
</file>